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Mate SC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8BE734-A87A-4A84-93BF-E1F5BA6092A2}">
  <a:tblStyle styleId="{4B8BE734-A87A-4A84-93BF-E1F5BA6092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9F8017C-EAEC-4FF8-A359-16128FAA35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MateSC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10901989_1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10901989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0901989_1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10901989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10901989_1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10901989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1e6c349f_0_5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1e6c349f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1e115d75_1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1e115d7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1e6c349f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1e6c349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336fa4b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336fa4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d5725683f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d572568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1e6c349f_0_6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1e6c349f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2ce99da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32ce99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579fe6c9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579fe6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10901989_1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1090198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10901989_1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10901989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tagging (e.g. POS) - can you suggest an algorithm?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10901989_1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e10901989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2ce99da6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32ce99da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2ce99da6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132ce99da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2ce99da6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32ce99da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e10901989_1_1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e10901989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e10901989_1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e10901989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f579fe6c9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f579fe6c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e10901989_1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e10901989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1e115d75_1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1e115d75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10901989_1_2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e10901989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f579fe6c9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f579fe6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f579fe6c9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f579fe6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f579fe6c9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f579fe6c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f579fe6c9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f579fe6c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f579fe6c9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f579fe6c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10901989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109019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10901989_1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1090198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10901989_1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1090198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10901989_1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1090198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10901989_1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1090198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10901989_1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1090198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2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63" name="Google Shape;63;p2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2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66" name="Google Shape;66;p2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2"/>
          <p:cNvGrpSpPr/>
          <p:nvPr/>
        </p:nvGrpSpPr>
        <p:grpSpPr>
          <a:xfrm>
            <a:off x="-13" y="-9140"/>
            <a:ext cx="8005727" cy="1209422"/>
            <a:chOff x="-13" y="-12187"/>
            <a:chExt cx="8005727" cy="1161900"/>
          </a:xfrm>
        </p:grpSpPr>
        <p:sp>
          <p:nvSpPr>
            <p:cNvPr id="176" name="Google Shape;176;p12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 flipH="1">
              <a:off x="187714" y="-12187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12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/>
          <p:nvPr/>
        </p:nvSpPr>
        <p:spPr>
          <a:xfrm flipH="1">
            <a:off x="8964665" y="4623760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 flipH="1">
            <a:off x="3866777" y="4623760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3"/>
          <p:cNvSpPr txBox="1"/>
          <p:nvPr>
            <p:ph idx="1" type="body"/>
          </p:nvPr>
        </p:nvSpPr>
        <p:spPr>
          <a:xfrm>
            <a:off x="3866812" y="4623760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13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70" name="Google Shape;70;p3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73" name="Google Shape;73;p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3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p4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78" name="Google Shape;78;p4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79" name="Google Shape;79;p4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4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85" name="Google Shape;85;p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93" name="Google Shape;93;p6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9"/>
          <p:cNvGrpSpPr/>
          <p:nvPr/>
        </p:nvGrpSpPr>
        <p:grpSpPr>
          <a:xfrm>
            <a:off x="-11" y="1000670"/>
            <a:ext cx="7314319" cy="3087225"/>
            <a:chOff x="-11" y="1378676"/>
            <a:chExt cx="7314319" cy="4116300"/>
          </a:xfrm>
        </p:grpSpPr>
        <p:sp>
          <p:nvSpPr>
            <p:cNvPr id="154" name="Google Shape;154;p9"/>
            <p:cNvSpPr/>
            <p:nvPr/>
          </p:nvSpPr>
          <p:spPr>
            <a:xfrm flipH="1">
              <a:off x="-11" y="1378676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 flipH="1">
              <a:off x="187808" y="1378676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9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0"/>
          <p:cNvGrpSpPr/>
          <p:nvPr/>
        </p:nvGrpSpPr>
        <p:grpSpPr>
          <a:xfrm>
            <a:off x="-13" y="-9140"/>
            <a:ext cx="8005727" cy="1209422"/>
            <a:chOff x="-13" y="-12187"/>
            <a:chExt cx="8005727" cy="1161900"/>
          </a:xfrm>
        </p:grpSpPr>
        <p:sp>
          <p:nvSpPr>
            <p:cNvPr id="161" name="Google Shape;161;p10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flipH="1">
              <a:off x="187714" y="-12187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0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0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456245" y="127851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1"/>
          <p:cNvSpPr txBox="1"/>
          <p:nvPr>
            <p:ph idx="2" type="body"/>
          </p:nvPr>
        </p:nvSpPr>
        <p:spPr>
          <a:xfrm>
            <a:off x="4648200" y="127851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9" name="Google Shape;169;p11"/>
          <p:cNvGrpSpPr/>
          <p:nvPr/>
        </p:nvGrpSpPr>
        <p:grpSpPr>
          <a:xfrm>
            <a:off x="-13" y="-9140"/>
            <a:ext cx="8005727" cy="1209422"/>
            <a:chOff x="-13" y="-12187"/>
            <a:chExt cx="8005727" cy="1161900"/>
          </a:xfrm>
        </p:grpSpPr>
        <p:sp>
          <p:nvSpPr>
            <p:cNvPr id="170" name="Google Shape;170;p11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 flipH="1">
              <a:off x="187714" y="-12187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1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1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 rot="-5400000">
              <a:off x="-814261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" name="Google Shape;32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4" name="Google Shape;34;p1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35" name="Google Shape;35;p1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 rot="-5400000">
              <a:off x="-814261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1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1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1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1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0" name="Google Shape;60;p1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8"/>
          <p:cNvGrpSpPr/>
          <p:nvPr/>
        </p:nvGrpSpPr>
        <p:grpSpPr>
          <a:xfrm>
            <a:off x="33867" y="-70"/>
            <a:ext cx="3409812" cy="2107678"/>
            <a:chOff x="0" y="1492"/>
            <a:chExt cx="3409812" cy="2810238"/>
          </a:xfrm>
        </p:grpSpPr>
        <p:cxnSp>
          <p:nvCxnSpPr>
            <p:cNvPr id="98" name="Google Shape;98;p8"/>
            <p:cNvCxnSpPr/>
            <p:nvPr/>
          </p:nvCxnSpPr>
          <p:spPr>
            <a:xfrm>
              <a:off x="0" y="245542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8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8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8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8"/>
            <p:cNvCxnSpPr/>
            <p:nvPr/>
          </p:nvCxnSpPr>
          <p:spPr>
            <a:xfrm>
              <a:off x="0" y="931342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8"/>
            <p:cNvCxnSpPr/>
            <p:nvPr/>
          </p:nvCxnSpPr>
          <p:spPr>
            <a:xfrm>
              <a:off x="0" y="1159942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8"/>
            <p:cNvCxnSpPr/>
            <p:nvPr/>
          </p:nvCxnSpPr>
          <p:spPr>
            <a:xfrm>
              <a:off x="0" y="1388542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8"/>
            <p:cNvCxnSpPr/>
            <p:nvPr/>
          </p:nvCxnSpPr>
          <p:spPr>
            <a:xfrm>
              <a:off x="0" y="1617142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8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8"/>
            <p:cNvCxnSpPr/>
            <p:nvPr/>
          </p:nvCxnSpPr>
          <p:spPr>
            <a:xfrm>
              <a:off x="0" y="2074342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8"/>
            <p:cNvCxnSpPr/>
            <p:nvPr/>
          </p:nvCxnSpPr>
          <p:spPr>
            <a:xfrm>
              <a:off x="0" y="2302943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8"/>
            <p:cNvCxnSpPr/>
            <p:nvPr/>
          </p:nvCxnSpPr>
          <p:spPr>
            <a:xfrm rot="-5400000">
              <a:off x="-814262" y="1238114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8"/>
            <p:cNvCxnSpPr/>
            <p:nvPr/>
          </p:nvCxnSpPr>
          <p:spPr>
            <a:xfrm rot="-5400000">
              <a:off x="-357712" y="1014527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8"/>
            <p:cNvCxnSpPr/>
            <p:nvPr/>
          </p:nvCxnSpPr>
          <p:spPr>
            <a:xfrm rot="-5400000">
              <a:off x="-854" y="887576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8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8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8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8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8"/>
            <p:cNvCxnSpPr/>
            <p:nvPr/>
          </p:nvCxnSpPr>
          <p:spPr>
            <a:xfrm rot="-5400000">
              <a:off x="1590397" y="440775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8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8"/>
            <p:cNvCxnSpPr/>
            <p:nvPr/>
          </p:nvCxnSpPr>
          <p:spPr>
            <a:xfrm rot="-5400000">
              <a:off x="2198065" y="292492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8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8"/>
            <p:cNvCxnSpPr/>
            <p:nvPr/>
          </p:nvCxnSpPr>
          <p:spPr>
            <a:xfrm rot="-5400000">
              <a:off x="2801688" y="148626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8"/>
            <p:cNvCxnSpPr/>
            <p:nvPr/>
          </p:nvCxnSpPr>
          <p:spPr>
            <a:xfrm rot="-5400000">
              <a:off x="3079241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8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3" name="Google Shape;123;p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5" name="Google Shape;125;p8"/>
          <p:cNvGrpSpPr/>
          <p:nvPr/>
        </p:nvGrpSpPr>
        <p:grpSpPr>
          <a:xfrm rot="10800000">
            <a:off x="5734187" y="3035892"/>
            <a:ext cx="3409812" cy="2107678"/>
            <a:chOff x="0" y="1492"/>
            <a:chExt cx="3409812" cy="2810238"/>
          </a:xfrm>
        </p:grpSpPr>
        <p:cxnSp>
          <p:nvCxnSpPr>
            <p:cNvPr id="126" name="Google Shape;126;p8"/>
            <p:cNvCxnSpPr/>
            <p:nvPr/>
          </p:nvCxnSpPr>
          <p:spPr>
            <a:xfrm>
              <a:off x="0" y="245542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8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8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8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0" y="931342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8"/>
            <p:cNvCxnSpPr/>
            <p:nvPr/>
          </p:nvCxnSpPr>
          <p:spPr>
            <a:xfrm>
              <a:off x="0" y="1159942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8"/>
            <p:cNvCxnSpPr/>
            <p:nvPr/>
          </p:nvCxnSpPr>
          <p:spPr>
            <a:xfrm>
              <a:off x="0" y="1388542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8"/>
            <p:cNvCxnSpPr/>
            <p:nvPr/>
          </p:nvCxnSpPr>
          <p:spPr>
            <a:xfrm>
              <a:off x="0" y="1617142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8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8"/>
            <p:cNvCxnSpPr/>
            <p:nvPr/>
          </p:nvCxnSpPr>
          <p:spPr>
            <a:xfrm>
              <a:off x="0" y="2074342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8"/>
            <p:cNvCxnSpPr/>
            <p:nvPr/>
          </p:nvCxnSpPr>
          <p:spPr>
            <a:xfrm>
              <a:off x="0" y="2302943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8"/>
            <p:cNvCxnSpPr/>
            <p:nvPr/>
          </p:nvCxnSpPr>
          <p:spPr>
            <a:xfrm rot="-5400000">
              <a:off x="-814262" y="1238114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8"/>
            <p:cNvCxnSpPr/>
            <p:nvPr/>
          </p:nvCxnSpPr>
          <p:spPr>
            <a:xfrm rot="-5400000">
              <a:off x="-357712" y="1014527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8"/>
            <p:cNvCxnSpPr/>
            <p:nvPr/>
          </p:nvCxnSpPr>
          <p:spPr>
            <a:xfrm rot="-5400000">
              <a:off x="-854" y="887576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8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8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8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8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8"/>
            <p:cNvCxnSpPr/>
            <p:nvPr/>
          </p:nvCxnSpPr>
          <p:spPr>
            <a:xfrm rot="-5400000">
              <a:off x="1590397" y="440775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8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8"/>
            <p:cNvCxnSpPr/>
            <p:nvPr/>
          </p:nvCxnSpPr>
          <p:spPr>
            <a:xfrm rot="-5400000">
              <a:off x="2198065" y="292492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8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8"/>
            <p:cNvCxnSpPr/>
            <p:nvPr/>
          </p:nvCxnSpPr>
          <p:spPr>
            <a:xfrm rot="-5400000">
              <a:off x="2801688" y="148626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8"/>
            <p:cNvCxnSpPr/>
            <p:nvPr/>
          </p:nvCxnSpPr>
          <p:spPr>
            <a:xfrm rot="-5400000">
              <a:off x="3079241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8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1" name="Google Shape;151;p8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://nlp.stanford.edu/software/dependencies_manual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universaldependencies.org/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://universaldependencies.org/u/dep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universaldependencies.org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googleresearch.blogspot.co.il/2016/05/announcing-syntaxnet-worlds-most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/>
          <p:nvPr>
            <p:ph type="ctrTitle"/>
          </p:nvPr>
        </p:nvSpPr>
        <p:spPr>
          <a:xfrm>
            <a:off x="685800" y="1699925"/>
            <a:ext cx="6643500" cy="9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Algorithms</a:t>
            </a:r>
            <a:endParaRPr/>
          </a:p>
        </p:txBody>
      </p:sp>
      <p:sp>
        <p:nvSpPr>
          <p:cNvPr id="192" name="Google Shape;192;p15"/>
          <p:cNvSpPr txBox="1"/>
          <p:nvPr>
            <p:ph idx="1" type="subTitle"/>
          </p:nvPr>
        </p:nvSpPr>
        <p:spPr>
          <a:xfrm>
            <a:off x="685800" y="2634425"/>
            <a:ext cx="66435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Human Language from a Computational Perspective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May 30, 2018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348" name="Google Shape;348;p24"/>
          <p:cNvSpPr/>
          <p:nvPr/>
        </p:nvSpPr>
        <p:spPr>
          <a:xfrm>
            <a:off x="4888100" y="311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"/>
          <p:cNvSpPr/>
          <p:nvPr/>
        </p:nvSpPr>
        <p:spPr>
          <a:xfrm>
            <a:off x="488810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cxnSp>
        <p:nvCxnSpPr>
          <p:cNvPr id="350" name="Google Shape;350;p24"/>
          <p:cNvCxnSpPr>
            <a:stCxn id="348" idx="4"/>
            <a:endCxn id="349" idx="0"/>
          </p:cNvCxnSpPr>
          <p:nvPr/>
        </p:nvCxnSpPr>
        <p:spPr>
          <a:xfrm>
            <a:off x="5232950" y="3805175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1" name="Google Shape;351;p24"/>
          <p:cNvSpPr txBox="1"/>
          <p:nvPr/>
        </p:nvSpPr>
        <p:spPr>
          <a:xfrm>
            <a:off x="5893925" y="3072425"/>
            <a:ext cx="2839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Parent (head)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4888100" y="311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488810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cxnSp>
        <p:nvCxnSpPr>
          <p:cNvPr id="359" name="Google Shape;359;p25"/>
          <p:cNvCxnSpPr>
            <a:stCxn id="357" idx="4"/>
            <a:endCxn id="358" idx="0"/>
          </p:cNvCxnSpPr>
          <p:nvPr/>
        </p:nvCxnSpPr>
        <p:spPr>
          <a:xfrm>
            <a:off x="5232950" y="3805175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0" name="Google Shape;360;p25"/>
          <p:cNvSpPr txBox="1"/>
          <p:nvPr/>
        </p:nvSpPr>
        <p:spPr>
          <a:xfrm>
            <a:off x="5893925" y="4205375"/>
            <a:ext cx="3250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51C75"/>
                </a:solidFill>
              </a:rPr>
              <a:t>Child (dependent)</a:t>
            </a:r>
            <a:endParaRPr sz="3000"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Phrase structure trees</a:t>
            </a: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624" y="1598275"/>
            <a:ext cx="3978177" cy="3316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7" name="Google Shape;367;p26"/>
          <p:cNvSpPr txBox="1"/>
          <p:nvPr>
            <p:ph idx="1" type="body"/>
          </p:nvPr>
        </p:nvSpPr>
        <p:spPr>
          <a:xfrm>
            <a:off x="457200" y="1278551"/>
            <a:ext cx="3587100" cy="30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Syntactic theory based on phrases.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Nodes have labels.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Tokens are leaves.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parsing</a:t>
            </a:r>
            <a:endParaRPr baseline="-25000" sz="4000"/>
          </a:p>
        </p:txBody>
      </p:sp>
      <p:pic>
        <p:nvPicPr>
          <p:cNvPr descr="asawb.png" id="373" name="Google Shape;3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700" y="1229750"/>
            <a:ext cx="4429675" cy="3631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 txBox="1"/>
          <p:nvPr/>
        </p:nvSpPr>
        <p:spPr>
          <a:xfrm>
            <a:off x="204075" y="0"/>
            <a:ext cx="7937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http://nlp.stanford.edu/software/dependencies_manual.pdf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27"/>
          <p:cNvSpPr txBox="1"/>
          <p:nvPr>
            <p:ph idx="1" type="body"/>
          </p:nvPr>
        </p:nvSpPr>
        <p:spPr>
          <a:xfrm>
            <a:off x="457200" y="1278550"/>
            <a:ext cx="4068600" cy="26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Also syntax, but based on dependencies, not phrases.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parsing</a:t>
            </a:r>
            <a:endParaRPr baseline="-25000" sz="4000"/>
          </a:p>
        </p:txBody>
      </p:sp>
      <p:sp>
        <p:nvSpPr>
          <p:cNvPr id="381" name="Google Shape;381;p28"/>
          <p:cNvSpPr txBox="1"/>
          <p:nvPr>
            <p:ph idx="1" type="body"/>
          </p:nvPr>
        </p:nvSpPr>
        <p:spPr>
          <a:xfrm>
            <a:off x="0" y="1278525"/>
            <a:ext cx="9144000" cy="16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Also a tree, but </a:t>
            </a:r>
            <a:r>
              <a:rPr b="1" lang="en" sz="3600"/>
              <a:t>edges</a:t>
            </a:r>
            <a:r>
              <a:rPr lang="en" sz="3600"/>
              <a:t> are labeled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Tokens are all the nodes (not just leaves)</a:t>
            </a:r>
            <a:endParaRPr sz="3000"/>
          </a:p>
        </p:txBody>
      </p:sp>
      <p:pic>
        <p:nvPicPr>
          <p:cNvPr id="382" name="Google Shape;382;p28"/>
          <p:cNvPicPr preferRelativeResize="0"/>
          <p:nvPr/>
        </p:nvPicPr>
        <p:blipFill rotWithShape="1">
          <a:blip r:embed="rId3">
            <a:alphaModFix/>
          </a:blip>
          <a:srcRect b="36532" l="36353" r="36759" t="44940"/>
          <a:stretch/>
        </p:blipFill>
        <p:spPr>
          <a:xfrm>
            <a:off x="158300" y="3153525"/>
            <a:ext cx="5208074" cy="1881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p28"/>
          <p:cNvPicPr preferRelativeResize="0"/>
          <p:nvPr/>
        </p:nvPicPr>
        <p:blipFill rotWithShape="1">
          <a:blip r:embed="rId4">
            <a:alphaModFix/>
          </a:blip>
          <a:srcRect b="30265" l="3595" r="74087" t="44940"/>
          <a:stretch/>
        </p:blipFill>
        <p:spPr>
          <a:xfrm>
            <a:off x="5532250" y="3000725"/>
            <a:ext cx="3492625" cy="2034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Syntactic ambiguity</a:t>
            </a:r>
            <a:endParaRPr/>
          </a:p>
        </p:txBody>
      </p:sp>
      <p:pic>
        <p:nvPicPr>
          <p:cNvPr descr="drovedown.png" id="389" name="Google Shape;389;p29"/>
          <p:cNvPicPr preferRelativeResize="0"/>
          <p:nvPr/>
        </p:nvPicPr>
        <p:blipFill rotWithShape="1">
          <a:blip r:embed="rId3">
            <a:alphaModFix/>
          </a:blip>
          <a:srcRect b="17566" l="904" r="53617" t="17896"/>
          <a:stretch/>
        </p:blipFill>
        <p:spPr>
          <a:xfrm>
            <a:off x="211775" y="1239575"/>
            <a:ext cx="5942824" cy="18079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rovedown.png" id="390" name="Google Shape;390;p29"/>
          <p:cNvPicPr preferRelativeResize="0"/>
          <p:nvPr/>
        </p:nvPicPr>
        <p:blipFill rotWithShape="1">
          <a:blip r:embed="rId3">
            <a:alphaModFix/>
          </a:blip>
          <a:srcRect b="5178" l="52040" r="0" t="32278"/>
          <a:stretch/>
        </p:blipFill>
        <p:spPr>
          <a:xfrm>
            <a:off x="211775" y="3120900"/>
            <a:ext cx="5942824" cy="16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29"/>
          <p:cNvPicPr preferRelativeResize="0"/>
          <p:nvPr/>
        </p:nvPicPr>
        <p:blipFill rotWithShape="1">
          <a:blip r:embed="rId4">
            <a:alphaModFix/>
          </a:blip>
          <a:srcRect b="3904" l="18300" r="19347" t="33414"/>
          <a:stretch/>
        </p:blipFill>
        <p:spPr>
          <a:xfrm>
            <a:off x="6306794" y="1239575"/>
            <a:ext cx="2696880" cy="1807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dependencies</a:t>
            </a:r>
            <a:endParaRPr/>
          </a:p>
        </p:txBody>
      </p:sp>
      <p:sp>
        <p:nvSpPr>
          <p:cNvPr id="397" name="Google Shape;397;p30"/>
          <p:cNvSpPr txBox="1"/>
          <p:nvPr/>
        </p:nvSpPr>
        <p:spPr>
          <a:xfrm>
            <a:off x="197300" y="0"/>
            <a:ext cx="7937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universaldependencies.org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8" name="Google Shape;398;p30"/>
          <p:cNvPicPr preferRelativeResize="0"/>
          <p:nvPr/>
        </p:nvPicPr>
        <p:blipFill rotWithShape="1">
          <a:blip r:embed="rId4">
            <a:alphaModFix/>
          </a:blip>
          <a:srcRect b="47031" l="0" r="10426" t="0"/>
          <a:stretch/>
        </p:blipFill>
        <p:spPr>
          <a:xfrm>
            <a:off x="28225" y="1222200"/>
            <a:ext cx="4268601" cy="307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9" name="Google Shape;399;p30"/>
          <p:cNvPicPr preferRelativeResize="0"/>
          <p:nvPr/>
        </p:nvPicPr>
        <p:blipFill rotWithShape="1">
          <a:blip r:embed="rId4">
            <a:alphaModFix/>
          </a:blip>
          <a:srcRect b="4" l="0" r="0" t="51479"/>
          <a:stretch/>
        </p:blipFill>
        <p:spPr>
          <a:xfrm>
            <a:off x="4350450" y="1351226"/>
            <a:ext cx="4765325" cy="2812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00" name="Google Shape;400;p30"/>
          <p:cNvCxnSpPr/>
          <p:nvPr/>
        </p:nvCxnSpPr>
        <p:spPr>
          <a:xfrm flipH="1" rot="10800000">
            <a:off x="35275" y="2587850"/>
            <a:ext cx="90876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30"/>
          <p:cNvSpPr txBox="1"/>
          <p:nvPr/>
        </p:nvSpPr>
        <p:spPr>
          <a:xfrm>
            <a:off x="0" y="4585200"/>
            <a:ext cx="7875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http://universaldependencies.org/u/dep/index.html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/>
        </p:nvSpPr>
        <p:spPr>
          <a:xfrm>
            <a:off x="197300" y="0"/>
            <a:ext cx="7937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universaldependencies.org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07" name="Google Shape;4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613" y="0"/>
            <a:ext cx="2170574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5">
            <a:alphaModFix/>
          </a:blip>
          <a:srcRect b="25964" l="0" r="0" t="0"/>
          <a:stretch/>
        </p:blipFill>
        <p:spPr>
          <a:xfrm>
            <a:off x="4706175" y="0"/>
            <a:ext cx="2170550" cy="51434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31"/>
          <p:cNvPicPr preferRelativeResize="0"/>
          <p:nvPr/>
        </p:nvPicPr>
        <p:blipFill rotWithShape="1">
          <a:blip r:embed="rId5">
            <a:alphaModFix/>
          </a:blip>
          <a:srcRect b="0" l="0" r="0" t="74076"/>
          <a:stretch/>
        </p:blipFill>
        <p:spPr>
          <a:xfrm>
            <a:off x="6876725" y="1"/>
            <a:ext cx="2170550" cy="18010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31"/>
          <p:cNvSpPr txBox="1"/>
          <p:nvPr>
            <p:ph idx="1" type="body"/>
          </p:nvPr>
        </p:nvSpPr>
        <p:spPr>
          <a:xfrm>
            <a:off x="457200" y="1278550"/>
            <a:ext cx="2025600" cy="26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Many languages parsed manually.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 Treebanks</a:t>
            </a:r>
            <a:endParaRPr/>
          </a:p>
        </p:txBody>
      </p:sp>
      <p:sp>
        <p:nvSpPr>
          <p:cNvPr id="416" name="Google Shape;416;p32"/>
          <p:cNvSpPr txBox="1"/>
          <p:nvPr>
            <p:ph idx="1" type="body"/>
          </p:nvPr>
        </p:nvSpPr>
        <p:spPr>
          <a:xfrm>
            <a:off x="457200" y="1264575"/>
            <a:ext cx="8686800" cy="3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Many text corpora parsed by humans</a:t>
            </a:r>
            <a:endParaRPr sz="3600"/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Used for training automatic parsers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/>
              <a:t>T</a:t>
            </a: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reebank</a:t>
            </a:r>
            <a:r>
              <a:rPr lang="en"/>
              <a:t> conversion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812" y="1264575"/>
            <a:ext cx="3631724" cy="20953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3" name="Google Shape;4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350" y="3490149"/>
            <a:ext cx="5212650" cy="1653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Google Shape;424;p33"/>
          <p:cNvSpPr txBox="1"/>
          <p:nvPr>
            <p:ph idx="1" type="body"/>
          </p:nvPr>
        </p:nvSpPr>
        <p:spPr>
          <a:xfrm>
            <a:off x="0" y="1264575"/>
            <a:ext cx="3931500" cy="3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Trees can be automatically converted to save manual work</a:t>
            </a:r>
            <a:endParaRPr sz="3600"/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 so far</a:t>
            </a:r>
            <a:endParaRPr/>
          </a:p>
        </p:txBody>
      </p:sp>
      <p:sp>
        <p:nvSpPr>
          <p:cNvPr id="198" name="Google Shape;198;p16"/>
          <p:cNvSpPr txBox="1"/>
          <p:nvPr>
            <p:ph idx="1" type="body"/>
          </p:nvPr>
        </p:nvSpPr>
        <p:spPr>
          <a:xfrm>
            <a:off x="457200" y="1278521"/>
            <a:ext cx="8229600" cy="19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Lists			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[3, 16, 8, 0]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						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[he, gave, her, a, book]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457200" y="3507249"/>
            <a:ext cx="82296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Tables		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[the: 462, fish: 31, see: 9]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Dependency Parsing algorithm</a:t>
            </a:r>
            <a:endParaRPr sz="4000"/>
          </a:p>
        </p:txBody>
      </p:sp>
      <p:sp>
        <p:nvSpPr>
          <p:cNvPr id="430" name="Google Shape;430;p3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Input: sentence (list of tokens)</a:t>
            </a:r>
            <a:endParaRPr sz="3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Output: dependency tree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	or simply, for each word, what is its head</a:t>
            </a:r>
            <a:endParaRPr sz="3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										and arc label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Dependency Parsing algorithm</a:t>
            </a:r>
            <a:endParaRPr sz="4000"/>
          </a:p>
        </p:txBody>
      </p:sp>
      <p:sp>
        <p:nvSpPr>
          <p:cNvPr id="436" name="Google Shape;436;p3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[alice, saw, bob] →</a:t>
            </a:r>
            <a:endParaRPr sz="3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[(2, 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nsubj</a:t>
            </a:r>
            <a:r>
              <a:rPr lang="en" sz="3600"/>
              <a:t>), (0, 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root</a:t>
            </a:r>
            <a:r>
              <a:rPr lang="en" sz="3600"/>
              <a:t>), (2, 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dobj</a:t>
            </a:r>
            <a:r>
              <a:rPr lang="en" sz="3600"/>
              <a:t>)]</a:t>
            </a:r>
            <a:endParaRPr sz="3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Use the index for each token.</a:t>
            </a:r>
            <a:endParaRPr sz="3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The root node is denoted by 0.</a:t>
            </a:r>
            <a:endParaRPr sz="3000">
              <a:solidFill>
                <a:srgbClr val="666666"/>
              </a:solidFill>
            </a:endParaRPr>
          </a:p>
        </p:txBody>
      </p:sp>
      <p:pic>
        <p:nvPicPr>
          <p:cNvPr descr="asawb.png" id="437" name="Google Shape;437;p35"/>
          <p:cNvPicPr preferRelativeResize="0"/>
          <p:nvPr/>
        </p:nvPicPr>
        <p:blipFill rotWithShape="1">
          <a:blip r:embed="rId3">
            <a:alphaModFix/>
          </a:blip>
          <a:srcRect b="16551" l="10268" r="14002" t="13611"/>
          <a:stretch/>
        </p:blipFill>
        <p:spPr>
          <a:xfrm>
            <a:off x="6900700" y="1278525"/>
            <a:ext cx="2185824" cy="1652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35"/>
          <p:cNvSpPr txBox="1"/>
          <p:nvPr/>
        </p:nvSpPr>
        <p:spPr>
          <a:xfrm>
            <a:off x="1249975" y="2952450"/>
            <a:ext cx="9411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alice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3358875" y="2952450"/>
            <a:ext cx="9411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saw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440" name="Google Shape;440;p35"/>
          <p:cNvSpPr txBox="1"/>
          <p:nvPr/>
        </p:nvSpPr>
        <p:spPr>
          <a:xfrm>
            <a:off x="5391575" y="2952450"/>
            <a:ext cx="9411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bob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/>
          </a:p>
        </p:txBody>
      </p:sp>
      <p:sp>
        <p:nvSpPr>
          <p:cNvPr id="446" name="Google Shape;446;p36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6"/>
          <p:cNvSpPr txBox="1"/>
          <p:nvPr/>
        </p:nvSpPr>
        <p:spPr>
          <a:xfrm>
            <a:off x="457200" y="1402175"/>
            <a:ext cx="8409600" cy="3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375" lIns="78750" spcFirstLastPara="1" rIns="78750" wrap="square" tIns="3937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We have a corpus to </a:t>
            </a:r>
            <a:r>
              <a:rPr b="1" lang="en" sz="3600">
                <a:solidFill>
                  <a:schemeClr val="dk2"/>
                </a:solidFill>
              </a:rPr>
              <a:t>train </a:t>
            </a:r>
            <a:r>
              <a:rPr lang="en" sz="3600">
                <a:solidFill>
                  <a:schemeClr val="dk2"/>
                </a:solidFill>
              </a:rPr>
              <a:t>the algorithm,</a:t>
            </a:r>
            <a:endParaRPr sz="36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And another labeled corpus to </a:t>
            </a:r>
            <a:r>
              <a:rPr b="1" lang="en" sz="3600">
                <a:solidFill>
                  <a:schemeClr val="dk2"/>
                </a:solidFill>
              </a:rPr>
              <a:t>test</a:t>
            </a:r>
            <a:r>
              <a:rPr lang="en" sz="3600">
                <a:solidFill>
                  <a:schemeClr val="dk2"/>
                </a:solidFill>
              </a:rPr>
              <a:t> it.</a:t>
            </a:r>
            <a:endParaRPr sz="3600">
              <a:solidFill>
                <a:schemeClr val="dk2"/>
              </a:solidFill>
            </a:endParaRPr>
          </a:p>
          <a:p>
            <a:pPr indent="457200" lvl="0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What if it returned an incorrect tree?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448" name="Google Shape;4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350" y="3051625"/>
            <a:ext cx="3658474" cy="2091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/>
          </a:p>
        </p:txBody>
      </p:sp>
      <p:sp>
        <p:nvSpPr>
          <p:cNvPr id="454" name="Google Shape;454;p37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457200" y="1402175"/>
            <a:ext cx="8409600" cy="3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375" lIns="78750" spcFirstLastPara="1" rIns="78750" wrap="square" tIns="393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Labeled Attachment Score (LAS):</a:t>
            </a:r>
            <a:endParaRPr sz="36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</a:rPr>
              <a:t>	% of words with correct head and label</a:t>
            </a:r>
            <a:endParaRPr sz="3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Unlabeled Attachment Score (UAS):</a:t>
            </a:r>
            <a:endParaRPr sz="36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</a:rPr>
              <a:t>	</a:t>
            </a:r>
            <a:r>
              <a:rPr lang="en" sz="3000">
                <a:solidFill>
                  <a:schemeClr val="dk2"/>
                </a:solidFill>
              </a:rPr>
              <a:t>% of words with correct head</a:t>
            </a:r>
            <a:endParaRPr sz="3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Always </a:t>
            </a:r>
            <a:r>
              <a:rPr lang="en" sz="3600">
                <a:solidFill>
                  <a:schemeClr val="dk2"/>
                </a:solidFill>
              </a:rPr>
              <a:t>0 ≤ LAS ≤ UAS ≤ 100%</a:t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</a:t>
            </a:r>
            <a:r>
              <a:rPr lang="en"/>
              <a:t>e</a:t>
            </a: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xample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8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27594"/>
            <a:ext cx="5064475" cy="129481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3" name="Google Shape;4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434897"/>
            <a:ext cx="5064487" cy="167115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p38"/>
          <p:cNvSpPr txBox="1"/>
          <p:nvPr/>
        </p:nvSpPr>
        <p:spPr>
          <a:xfrm>
            <a:off x="64650" y="1257150"/>
            <a:ext cx="30027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Correct tree:</a:t>
            </a:r>
            <a:endParaRPr sz="1800"/>
          </a:p>
        </p:txBody>
      </p:sp>
      <p:sp>
        <p:nvSpPr>
          <p:cNvPr id="465" name="Google Shape;465;p38"/>
          <p:cNvSpPr txBox="1"/>
          <p:nvPr/>
        </p:nvSpPr>
        <p:spPr>
          <a:xfrm>
            <a:off x="64650" y="3064400"/>
            <a:ext cx="26436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Evaluated</a:t>
            </a:r>
            <a:r>
              <a:rPr lang="en" sz="1800"/>
              <a:t> tree:</a:t>
            </a:r>
            <a:endParaRPr sz="1800"/>
          </a:p>
        </p:txBody>
      </p:sp>
      <p:sp>
        <p:nvSpPr>
          <p:cNvPr id="466" name="Google Shape;466;p38"/>
          <p:cNvSpPr txBox="1"/>
          <p:nvPr/>
        </p:nvSpPr>
        <p:spPr>
          <a:xfrm>
            <a:off x="5624800" y="2300575"/>
            <a:ext cx="35190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LAS = </a:t>
            </a:r>
            <a:r>
              <a:rPr baseline="30000" lang="en" sz="3000"/>
              <a:t>5</a:t>
            </a:r>
            <a:r>
              <a:rPr lang="en" sz="3000"/>
              <a:t>/</a:t>
            </a:r>
            <a:r>
              <a:rPr baseline="-25000" lang="en" sz="3000"/>
              <a:t>7</a:t>
            </a:r>
            <a:r>
              <a:rPr lang="en" sz="3000"/>
              <a:t> ≅ 71%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UAS = </a:t>
            </a:r>
            <a:r>
              <a:rPr baseline="30000" lang="en" sz="3000"/>
              <a:t>6</a:t>
            </a:r>
            <a:r>
              <a:rPr lang="en" sz="3000"/>
              <a:t>/</a:t>
            </a:r>
            <a:r>
              <a:rPr baseline="-25000" lang="en" sz="3000"/>
              <a:t>7</a:t>
            </a:r>
            <a:r>
              <a:rPr lang="en" sz="3000"/>
              <a:t> </a:t>
            </a:r>
            <a:r>
              <a:rPr lang="en" sz="3000">
                <a:solidFill>
                  <a:schemeClr val="dk1"/>
                </a:solidFill>
              </a:rPr>
              <a:t>≅</a:t>
            </a:r>
            <a:r>
              <a:rPr lang="en" sz="3000"/>
              <a:t> 86%</a:t>
            </a:r>
            <a:endParaRPr sz="3000"/>
          </a:p>
        </p:txBody>
      </p:sp>
      <p:sp>
        <p:nvSpPr>
          <p:cNvPr id="467" name="Google Shape;467;p38"/>
          <p:cNvSpPr txBox="1"/>
          <p:nvPr/>
        </p:nvSpPr>
        <p:spPr>
          <a:xfrm>
            <a:off x="5804400" y="4130600"/>
            <a:ext cx="33396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“hat” has an incorrect head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</a:t>
            </a:r>
            <a:r>
              <a:rPr lang="en" sz="1200"/>
              <a:t>m</a:t>
            </a:r>
            <a:r>
              <a:rPr lang="en" sz="1200"/>
              <a:t>an” has a correct head but incorrect label</a:t>
            </a:r>
            <a:endParaRPr sz="1200"/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Parser </a:t>
            </a:r>
            <a:r>
              <a:rPr lang="en"/>
              <a:t>s</a:t>
            </a: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cores (English)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9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4" name="Google Shape;474;p39"/>
          <p:cNvGraphicFramePr/>
          <p:nvPr/>
        </p:nvGraphicFramePr>
        <p:xfrm>
          <a:off x="588850" y="135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{4B8BE734-A87A-4A84-93BF-E1F5BA6092A2}</a:tableStyleId>
              </a:tblPr>
              <a:tblGrid>
                <a:gridCol w="31403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Parser</a:t>
                      </a:r>
                      <a:endParaRPr sz="30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UAS (%)</a:t>
                      </a:r>
                      <a:endParaRPr sz="30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LAS (%)</a:t>
                      </a:r>
                      <a:endParaRPr sz="30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MaltParser</a:t>
                      </a:r>
                      <a:endParaRPr sz="24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90.93</a:t>
                      </a:r>
                      <a:endParaRPr sz="24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88.95</a:t>
                      </a:r>
                      <a:endParaRPr sz="24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MSTParser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92.17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89.86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ZPar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92.93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91.28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TurboParser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93.80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92.00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Parsey McParseface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94.41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92.55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75" name="Google Shape;475;p39"/>
          <p:cNvSpPr txBox="1"/>
          <p:nvPr/>
        </p:nvSpPr>
        <p:spPr>
          <a:xfrm>
            <a:off x="228600" y="0"/>
            <a:ext cx="7966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googleresearch.blogspot.co.il/2016/05/announcing-syntaxnet-worlds-most.html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Transition-based parsing</a:t>
            </a:r>
            <a:endParaRPr/>
          </a:p>
        </p:txBody>
      </p:sp>
      <p:sp>
        <p:nvSpPr>
          <p:cNvPr id="481" name="Google Shape;481;p4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Incremental </a:t>
            </a:r>
            <a:r>
              <a:rPr lang="en" sz="3000"/>
              <a:t>parsing algorithms:</a:t>
            </a:r>
            <a:endParaRPr sz="3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Build the tree one arc at a time.</a:t>
            </a:r>
            <a:endParaRPr sz="3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Apply </a:t>
            </a:r>
            <a:r>
              <a:rPr b="1" lang="en" sz="3000">
                <a:solidFill>
                  <a:srgbClr val="38761D"/>
                </a:solidFill>
              </a:rPr>
              <a:t>transitions</a:t>
            </a:r>
            <a:r>
              <a:rPr b="1" lang="en" sz="3000"/>
              <a:t> </a:t>
            </a:r>
            <a:r>
              <a:rPr lang="en" sz="3000"/>
              <a:t>until the full tree is built.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1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Transition-based parsing</a:t>
            </a:r>
            <a:endParaRPr/>
          </a:p>
        </p:txBody>
      </p:sp>
      <p:sp>
        <p:nvSpPr>
          <p:cNvPr id="487" name="Google Shape;487;p41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two lists: </a:t>
            </a:r>
            <a:r>
              <a:rPr b="1" lang="en" sz="3000">
                <a:solidFill>
                  <a:srgbClr val="FF0000"/>
                </a:solidFill>
              </a:rPr>
              <a:t>stack</a:t>
            </a:r>
            <a:r>
              <a:rPr lang="en" sz="3000"/>
              <a:t> and </a:t>
            </a:r>
            <a:r>
              <a:rPr b="1" lang="en" sz="3000">
                <a:solidFill>
                  <a:srgbClr val="0000FF"/>
                </a:solidFill>
              </a:rPr>
              <a:t>buffer</a:t>
            </a:r>
            <a:r>
              <a:rPr lang="en" sz="3000"/>
              <a:t>.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stack keeps nodes being processed.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input tokens are taken from the buffer.</a:t>
            </a:r>
            <a:endParaRPr sz="3000"/>
          </a:p>
        </p:txBody>
      </p:sp>
      <p:sp>
        <p:nvSpPr>
          <p:cNvPr id="488" name="Google Shape;488;p41"/>
          <p:cNvSpPr txBox="1"/>
          <p:nvPr/>
        </p:nvSpPr>
        <p:spPr>
          <a:xfrm flipH="1">
            <a:off x="384600" y="4851725"/>
            <a:ext cx="689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Stack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9" name="Google Shape;489;p41"/>
          <p:cNvSpPr txBox="1"/>
          <p:nvPr/>
        </p:nvSpPr>
        <p:spPr>
          <a:xfrm>
            <a:off x="1689350" y="4851725"/>
            <a:ext cx="100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Buffer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90" name="Google Shape;490;p41"/>
          <p:cNvSpPr txBox="1"/>
          <p:nvPr/>
        </p:nvSpPr>
        <p:spPr>
          <a:xfrm>
            <a:off x="3660925" y="4869875"/>
            <a:ext cx="100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Stack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1" name="Google Shape;491;p41"/>
          <p:cNvSpPr txBox="1"/>
          <p:nvPr/>
        </p:nvSpPr>
        <p:spPr>
          <a:xfrm>
            <a:off x="6584575" y="4869875"/>
            <a:ext cx="100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Stack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descr="96ebaa511a9f57babff68696c1a6209abba91eb1.jpeg" id="492" name="Google Shape;492;p41"/>
          <p:cNvPicPr preferRelativeResize="0"/>
          <p:nvPr/>
        </p:nvPicPr>
        <p:blipFill rotWithShape="1">
          <a:blip r:embed="rId3">
            <a:alphaModFix/>
          </a:blip>
          <a:srcRect b="66217" l="0" r="74463" t="0"/>
          <a:stretch/>
        </p:blipFill>
        <p:spPr>
          <a:xfrm>
            <a:off x="384600" y="3180575"/>
            <a:ext cx="2546025" cy="17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 txBox="1"/>
          <p:nvPr/>
        </p:nvSpPr>
        <p:spPr>
          <a:xfrm>
            <a:off x="5396825" y="4888025"/>
            <a:ext cx="100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Buffer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8124500" y="4888025"/>
            <a:ext cx="1005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Buffer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95" name="Google Shape;495;p41"/>
          <p:cNvSpPr txBox="1"/>
          <p:nvPr/>
        </p:nvSpPr>
        <p:spPr>
          <a:xfrm>
            <a:off x="2973650" y="3838075"/>
            <a:ext cx="44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...</a:t>
            </a:r>
            <a:endParaRPr sz="2400"/>
          </a:p>
        </p:txBody>
      </p:sp>
      <p:sp>
        <p:nvSpPr>
          <p:cNvPr id="496" name="Google Shape;496;p41"/>
          <p:cNvSpPr txBox="1"/>
          <p:nvPr/>
        </p:nvSpPr>
        <p:spPr>
          <a:xfrm>
            <a:off x="6072563" y="3838063"/>
            <a:ext cx="44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...</a:t>
            </a:r>
            <a:endParaRPr sz="2400"/>
          </a:p>
        </p:txBody>
      </p:sp>
      <p:pic>
        <p:nvPicPr>
          <p:cNvPr descr="96ebaa511a9f57babff68696c1a6209abba91eb1.jpeg" id="497" name="Google Shape;497;p41"/>
          <p:cNvPicPr preferRelativeResize="0"/>
          <p:nvPr/>
        </p:nvPicPr>
        <p:blipFill rotWithShape="1">
          <a:blip r:embed="rId3">
            <a:alphaModFix/>
          </a:blip>
          <a:srcRect b="33106" l="33236" r="41226" t="33110"/>
          <a:stretch/>
        </p:blipFill>
        <p:spPr>
          <a:xfrm>
            <a:off x="3472550" y="3180575"/>
            <a:ext cx="2546025" cy="1747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6ebaa511a9f57babff68696c1a6209abba91eb1.jpeg" id="498" name="Google Shape;498;p41"/>
          <p:cNvPicPr preferRelativeResize="0"/>
          <p:nvPr/>
        </p:nvPicPr>
        <p:blipFill rotWithShape="1">
          <a:blip r:embed="rId3">
            <a:alphaModFix/>
          </a:blip>
          <a:srcRect b="0" l="0" r="74463" t="66217"/>
          <a:stretch/>
        </p:blipFill>
        <p:spPr>
          <a:xfrm>
            <a:off x="6571475" y="3180575"/>
            <a:ext cx="2546025" cy="174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2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Transition-based parsing</a:t>
            </a:r>
            <a:endParaRPr/>
          </a:p>
        </p:txBody>
      </p:sp>
      <p:sp>
        <p:nvSpPr>
          <p:cNvPr id="504" name="Google Shape;504;p42"/>
          <p:cNvSpPr txBox="1"/>
          <p:nvPr>
            <p:ph idx="1" type="body"/>
          </p:nvPr>
        </p:nvSpPr>
        <p:spPr>
          <a:xfrm>
            <a:off x="457200" y="1278521"/>
            <a:ext cx="8229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Possible </a:t>
            </a:r>
            <a:r>
              <a:rPr lang="en" sz="3000">
                <a:solidFill>
                  <a:srgbClr val="38761D"/>
                </a:solidFill>
              </a:rPr>
              <a:t>transitions</a:t>
            </a:r>
            <a:r>
              <a:rPr lang="en" sz="3000"/>
              <a:t> at each time step: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Mate SC"/>
                <a:ea typeface="Mate SC"/>
                <a:cs typeface="Mate SC"/>
                <a:sym typeface="Mate SC"/>
              </a:rPr>
              <a:t>shift                     left-arc                    right-arc</a:t>
            </a:r>
            <a:endParaRPr b="1" sz="3000">
              <a:solidFill>
                <a:srgbClr val="38761D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pic>
        <p:nvPicPr>
          <p:cNvPr descr="742a93721a19311d34748bcc11e60fde136464da.jpeg" id="505" name="Google Shape;505;p42"/>
          <p:cNvPicPr preferRelativeResize="0"/>
          <p:nvPr/>
        </p:nvPicPr>
        <p:blipFill rotWithShape="1">
          <a:blip r:embed="rId3">
            <a:alphaModFix/>
          </a:blip>
          <a:srcRect b="33095" l="0" r="7961" t="33290"/>
          <a:stretch/>
        </p:blipFill>
        <p:spPr>
          <a:xfrm>
            <a:off x="0" y="3277050"/>
            <a:ext cx="9144000" cy="173277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2"/>
          <p:cNvSpPr/>
          <p:nvPr/>
        </p:nvSpPr>
        <p:spPr>
          <a:xfrm rot="-5400000">
            <a:off x="5583525" y="188225"/>
            <a:ext cx="310800" cy="5077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2"/>
          <p:cNvSpPr txBox="1"/>
          <p:nvPr>
            <p:ph idx="1" type="body"/>
          </p:nvPr>
        </p:nvSpPr>
        <p:spPr>
          <a:xfrm>
            <a:off x="3155150" y="2755282"/>
            <a:ext cx="56475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say the label to create (e.g.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dobj</a:t>
            </a:r>
            <a:r>
              <a:rPr lang="en"/>
              <a:t>)</a:t>
            </a:r>
            <a:endParaRPr b="1">
              <a:solidFill>
                <a:srgbClr val="38761D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0" y="1941175"/>
            <a:ext cx="2886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(Move node from buffer to stack)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9" name="Google Shape;509;p42"/>
          <p:cNvSpPr txBox="1"/>
          <p:nvPr/>
        </p:nvSpPr>
        <p:spPr>
          <a:xfrm>
            <a:off x="2823750" y="1941175"/>
            <a:ext cx="6320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(Create left/right arc between two rightmost stack nodes, and delete child)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Transition-based parsing</a:t>
            </a:r>
            <a:endParaRPr/>
          </a:p>
        </p:txBody>
      </p:sp>
      <p:pic>
        <p:nvPicPr>
          <p:cNvPr descr="742a93721a19311d34748bcc11e60fde136464da.jpeg" id="515" name="Google Shape;51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50" y="1189394"/>
            <a:ext cx="7620300" cy="395410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Reminder: phrase structure</a:t>
            </a:r>
            <a:endParaRPr/>
          </a:p>
        </p:txBody>
      </p:sp>
      <p:pic>
        <p:nvPicPr>
          <p:cNvPr id="205" name="Google Shape;2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5" y="1598275"/>
            <a:ext cx="4649475" cy="3316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624" y="1598275"/>
            <a:ext cx="3978177" cy="3316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17"/>
          <p:cNvPicPr preferRelativeResize="0"/>
          <p:nvPr/>
        </p:nvPicPr>
        <p:blipFill rotWithShape="1">
          <a:blip r:embed="rId5">
            <a:alphaModFix/>
          </a:blip>
          <a:srcRect b="66097" l="0" r="52536" t="0"/>
          <a:stretch/>
        </p:blipFill>
        <p:spPr>
          <a:xfrm>
            <a:off x="130475" y="3900900"/>
            <a:ext cx="1446700" cy="10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 rotWithShape="1">
          <a:blip r:embed="rId5">
            <a:alphaModFix/>
          </a:blip>
          <a:srcRect b="0" l="0" r="52536" t="66097"/>
          <a:stretch/>
        </p:blipFill>
        <p:spPr>
          <a:xfrm>
            <a:off x="4891625" y="3900900"/>
            <a:ext cx="1446700" cy="10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Transition-based parsing</a:t>
            </a:r>
            <a:endParaRPr/>
          </a:p>
        </p:txBody>
      </p:sp>
      <p:pic>
        <p:nvPicPr>
          <p:cNvPr descr="image04.gif" id="521" name="Google Shape;5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75" y="1256525"/>
            <a:ext cx="7315500" cy="385283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Transition-based parsing</a:t>
            </a:r>
            <a:endParaRPr/>
          </a:p>
        </p:txBody>
      </p:sp>
      <p:sp>
        <p:nvSpPr>
          <p:cNvPr id="527" name="Google Shape;527;p45"/>
          <p:cNvSpPr txBox="1"/>
          <p:nvPr>
            <p:ph idx="1" type="body"/>
          </p:nvPr>
        </p:nvSpPr>
        <p:spPr>
          <a:xfrm>
            <a:off x="457200" y="1278518"/>
            <a:ext cx="82296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Where is the learning in the algorithm?</a:t>
            </a:r>
            <a:endParaRPr/>
          </a:p>
        </p:txBody>
      </p:sp>
      <p:sp>
        <p:nvSpPr>
          <p:cNvPr id="528" name="Google Shape;528;p45"/>
          <p:cNvSpPr txBox="1"/>
          <p:nvPr>
            <p:ph idx="1" type="body"/>
          </p:nvPr>
        </p:nvSpPr>
        <p:spPr>
          <a:xfrm>
            <a:off x="457200" y="2054110"/>
            <a:ext cx="8229600" cy="17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When we have a labeled tree, we know which transitions we need to get to it.</a:t>
            </a:r>
            <a:endParaRPr/>
          </a:p>
        </p:txBody>
      </p:sp>
      <p:sp>
        <p:nvSpPr>
          <p:cNvPr id="529" name="Google Shape;529;p45"/>
          <p:cNvSpPr txBox="1"/>
          <p:nvPr>
            <p:ph idx="1" type="body"/>
          </p:nvPr>
        </p:nvSpPr>
        <p:spPr>
          <a:xfrm>
            <a:off x="457200" y="3617728"/>
            <a:ext cx="82296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parser learns how to make these decisions so it can parse new sentences correctly.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6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Transition-based parsing</a:t>
            </a:r>
            <a:endParaRPr/>
          </a:p>
        </p:txBody>
      </p:sp>
      <p:sp>
        <p:nvSpPr>
          <p:cNvPr id="535" name="Google Shape;535;p46"/>
          <p:cNvSpPr txBox="1"/>
          <p:nvPr>
            <p:ph idx="1" type="body"/>
          </p:nvPr>
        </p:nvSpPr>
        <p:spPr>
          <a:xfrm>
            <a:off x="457200" y="1278524"/>
            <a:ext cx="8229600" cy="15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If we see the state on the left here, we need to know to apply </a:t>
            </a:r>
            <a:r>
              <a:rPr b="1" lang="en" sz="3600">
                <a:solidFill>
                  <a:srgbClr val="38761D"/>
                </a:solidFill>
                <a:latin typeface="Mate SC"/>
                <a:ea typeface="Mate SC"/>
                <a:cs typeface="Mate SC"/>
                <a:sym typeface="Mate SC"/>
              </a:rPr>
              <a:t>right-arc</a:t>
            </a:r>
            <a:r>
              <a:rPr b="1" baseline="-25000" lang="en" sz="36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dobj</a:t>
            </a:r>
            <a:endParaRPr baseline="-25000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742a93721a19311d34748bcc11e60fde136464da.jpeg" id="536" name="Google Shape;536;p46"/>
          <p:cNvPicPr preferRelativeResize="0"/>
          <p:nvPr/>
        </p:nvPicPr>
        <p:blipFill rotWithShape="1">
          <a:blip r:embed="rId3">
            <a:alphaModFix/>
          </a:blip>
          <a:srcRect b="33355" l="33397" r="7999" t="33471"/>
          <a:stretch/>
        </p:blipFill>
        <p:spPr>
          <a:xfrm>
            <a:off x="1063375" y="3095300"/>
            <a:ext cx="6103150" cy="1792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7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542" name="Google Shape;542;p47"/>
          <p:cNvSpPr txBox="1"/>
          <p:nvPr>
            <p:ph idx="1" type="body"/>
          </p:nvPr>
        </p:nvSpPr>
        <p:spPr>
          <a:xfrm>
            <a:off x="457200" y="1126125"/>
            <a:ext cx="8229600" cy="23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Learning: getting better in a task based on experience.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Examples we have seen in this course:</a:t>
            </a:r>
            <a:endParaRPr sz="3600"/>
          </a:p>
        </p:txBody>
      </p:sp>
      <p:sp>
        <p:nvSpPr>
          <p:cNvPr id="543" name="Google Shape;543;p47"/>
          <p:cNvSpPr txBox="1"/>
          <p:nvPr>
            <p:ph idx="1" type="body"/>
          </p:nvPr>
        </p:nvSpPr>
        <p:spPr>
          <a:xfrm>
            <a:off x="457200" y="3624525"/>
            <a:ext cx="8229600" cy="15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Language modeling,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Part-of-speech tagging</a:t>
            </a:r>
            <a:endParaRPr sz="3600"/>
          </a:p>
        </p:txBody>
      </p:sp>
      <p:graphicFrame>
        <p:nvGraphicFramePr>
          <p:cNvPr id="544" name="Google Shape;544;p47"/>
          <p:cNvGraphicFramePr/>
          <p:nvPr/>
        </p:nvGraphicFramePr>
        <p:xfrm>
          <a:off x="5796350" y="3472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{E9F8017C-EAEC-4FF8-A359-16128FAA3518}</a:tableStyleId>
              </a:tblPr>
              <a:tblGrid>
                <a:gridCol w="1082325"/>
                <a:gridCol w="404450"/>
              </a:tblGrid>
              <a:tr h="35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I could</a:t>
                      </a:r>
                      <a:endParaRPr b="1"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20</a:t>
                      </a:r>
                      <a:endParaRPr b="1"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I had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10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5" name="Google Shape;545;p47"/>
          <p:cNvSpPr txBox="1"/>
          <p:nvPr/>
        </p:nvSpPr>
        <p:spPr>
          <a:xfrm>
            <a:off x="4639325" y="3932925"/>
            <a:ext cx="19539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rPr>
              <a:t>I wish I </a:t>
            </a:r>
            <a:r>
              <a:rPr lang="en" sz="2400">
                <a:solidFill>
                  <a:schemeClr val="dk2"/>
                </a:solidFill>
                <a:latin typeface="Mate SC"/>
                <a:ea typeface="Mate SC"/>
                <a:cs typeface="Mate SC"/>
                <a:sym typeface="Mate SC"/>
              </a:rPr>
              <a:t>_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6" name="Google Shape;546;p47"/>
          <p:cNvSpPr txBox="1"/>
          <p:nvPr/>
        </p:nvSpPr>
        <p:spPr>
          <a:xfrm>
            <a:off x="7482600" y="3896188"/>
            <a:ext cx="2085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ate SC"/>
                <a:ea typeface="Mate SC"/>
                <a:cs typeface="Mate SC"/>
                <a:sym typeface="Mate SC"/>
              </a:rPr>
              <a:t>sleep well</a:t>
            </a:r>
            <a:endParaRPr sz="2400"/>
          </a:p>
        </p:txBody>
      </p:sp>
      <p:sp>
        <p:nvSpPr>
          <p:cNvPr id="547" name="Google Shape;547;p47"/>
          <p:cNvSpPr txBox="1"/>
          <p:nvPr/>
        </p:nvSpPr>
        <p:spPr>
          <a:xfrm>
            <a:off x="7671300" y="4061088"/>
            <a:ext cx="1613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497D"/>
                </a:solidFill>
                <a:latin typeface="Mate SC"/>
                <a:ea typeface="Mate SC"/>
                <a:cs typeface="Mate SC"/>
                <a:sym typeface="Mate SC"/>
              </a:rPr>
              <a:t>nn        rb</a:t>
            </a:r>
            <a:endParaRPr sz="1800">
              <a:solidFill>
                <a:srgbClr val="1F497D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graphicFrame>
        <p:nvGraphicFramePr>
          <p:cNvPr id="548" name="Google Shape;548;p47"/>
          <p:cNvGraphicFramePr/>
          <p:nvPr/>
        </p:nvGraphicFramePr>
        <p:xfrm>
          <a:off x="5702813" y="4415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{E9F8017C-EAEC-4FF8-A359-16128FAA3518}</a:tableStyleId>
              </a:tblPr>
              <a:tblGrid>
                <a:gridCol w="617575"/>
                <a:gridCol w="424275"/>
                <a:gridCol w="631975"/>
              </a:tblGrid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the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1527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37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9" name="Google Shape;549;p47"/>
          <p:cNvGraphicFramePr/>
          <p:nvPr/>
        </p:nvGraphicFramePr>
        <p:xfrm>
          <a:off x="7490600" y="441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{E9F8017C-EAEC-4FF8-A359-16128FAA3518}</a:tableStyleId>
              </a:tblPr>
              <a:tblGrid>
                <a:gridCol w="518825"/>
                <a:gridCol w="502150"/>
                <a:gridCol w="632425"/>
              </a:tblGrid>
              <a:tr h="22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312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690</a:t>
                      </a:r>
                      <a:endParaRPr sz="12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0" name="Google Shape;550;p47"/>
          <p:cNvSpPr/>
          <p:nvPr/>
        </p:nvSpPr>
        <p:spPr>
          <a:xfrm>
            <a:off x="5320237" y="3603379"/>
            <a:ext cx="3820700" cy="1395150"/>
          </a:xfrm>
          <a:custGeom>
            <a:rect b="b" l="l" r="r" t="t"/>
            <a:pathLst>
              <a:path extrusionOk="0" h="55806" w="152828">
                <a:moveTo>
                  <a:pt x="1216" y="55806"/>
                </a:moveTo>
                <a:cubicBezTo>
                  <a:pt x="2413" y="51387"/>
                  <a:pt x="-5550" y="33575"/>
                  <a:pt x="8396" y="29294"/>
                </a:cubicBezTo>
                <a:cubicBezTo>
                  <a:pt x="22342" y="25014"/>
                  <a:pt x="72236" y="34680"/>
                  <a:pt x="84893" y="30123"/>
                </a:cubicBezTo>
                <a:cubicBezTo>
                  <a:pt x="97550" y="25566"/>
                  <a:pt x="73018" y="6557"/>
                  <a:pt x="84340" y="1954"/>
                </a:cubicBezTo>
                <a:cubicBezTo>
                  <a:pt x="95663" y="-2649"/>
                  <a:pt x="141413" y="2415"/>
                  <a:pt x="152828" y="250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556" name="Google Shape;556;p48"/>
          <p:cNvSpPr txBox="1"/>
          <p:nvPr>
            <p:ph idx="1" type="body"/>
          </p:nvPr>
        </p:nvSpPr>
        <p:spPr>
          <a:xfrm>
            <a:off x="457200" y="1236575"/>
            <a:ext cx="8229600" cy="16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Count-based learning would not work well for transition-based parsing</a:t>
            </a:r>
            <a:endParaRPr sz="3600"/>
          </a:p>
        </p:txBody>
      </p:sp>
      <p:pic>
        <p:nvPicPr>
          <p:cNvPr descr="742a93721a19311d34748bcc11e60fde136464da.jpeg" id="557" name="Google Shape;557;p48"/>
          <p:cNvPicPr preferRelativeResize="0"/>
          <p:nvPr/>
        </p:nvPicPr>
        <p:blipFill rotWithShape="1">
          <a:blip r:embed="rId3">
            <a:alphaModFix/>
          </a:blip>
          <a:srcRect b="33355" l="33397" r="7999" t="33471"/>
          <a:stretch/>
        </p:blipFill>
        <p:spPr>
          <a:xfrm>
            <a:off x="1063375" y="3095300"/>
            <a:ext cx="6103150" cy="1792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563" name="Google Shape;563;p49"/>
          <p:cNvSpPr txBox="1"/>
          <p:nvPr>
            <p:ph idx="1" type="body"/>
          </p:nvPr>
        </p:nvSpPr>
        <p:spPr>
          <a:xfrm>
            <a:off x="457200" y="1236575"/>
            <a:ext cx="82296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Learning algorithms used for parsing: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Perceptron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Neural networks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...</a:t>
            </a:r>
            <a:endParaRPr sz="3600"/>
          </a:p>
        </p:txBody>
      </p:sp>
      <p:pic>
        <p:nvPicPr>
          <p:cNvPr descr="300px-Perceptron_cant_choose.svg.png" id="564" name="Google Shape;5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825" y="2046000"/>
            <a:ext cx="2857500" cy="2143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>
            <a:off x="536225" y="14367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2958650" y="14367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18"/>
          <p:cNvCxnSpPr>
            <a:stCxn id="214" idx="6"/>
            <a:endCxn id="215" idx="2"/>
          </p:cNvCxnSpPr>
          <p:nvPr/>
        </p:nvCxnSpPr>
        <p:spPr>
          <a:xfrm>
            <a:off x="1225925" y="1781625"/>
            <a:ext cx="173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18"/>
          <p:cNvSpPr/>
          <p:nvPr/>
        </p:nvSpPr>
        <p:spPr>
          <a:xfrm>
            <a:off x="1257675" y="34569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18"/>
          <p:cNvCxnSpPr>
            <a:stCxn id="214" idx="4"/>
            <a:endCxn id="217" idx="1"/>
          </p:cNvCxnSpPr>
          <p:nvPr/>
        </p:nvCxnSpPr>
        <p:spPr>
          <a:xfrm>
            <a:off x="881075" y="2126475"/>
            <a:ext cx="477600" cy="14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18"/>
          <p:cNvSpPr/>
          <p:nvPr/>
        </p:nvSpPr>
        <p:spPr>
          <a:xfrm>
            <a:off x="2174375" y="202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>
            <a:off x="2992025" y="28683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18"/>
          <p:cNvCxnSpPr>
            <a:stCxn id="214" idx="5"/>
            <a:endCxn id="219" idx="2"/>
          </p:cNvCxnSpPr>
          <p:nvPr/>
        </p:nvCxnSpPr>
        <p:spPr>
          <a:xfrm>
            <a:off x="1124921" y="2025471"/>
            <a:ext cx="10494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18"/>
          <p:cNvCxnSpPr>
            <a:stCxn id="215" idx="4"/>
            <a:endCxn id="220" idx="0"/>
          </p:cNvCxnSpPr>
          <p:nvPr/>
        </p:nvCxnSpPr>
        <p:spPr>
          <a:xfrm>
            <a:off x="3303500" y="2126475"/>
            <a:ext cx="33300" cy="7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18"/>
          <p:cNvCxnSpPr>
            <a:stCxn id="219" idx="5"/>
            <a:endCxn id="220" idx="1"/>
          </p:cNvCxnSpPr>
          <p:nvPr/>
        </p:nvCxnSpPr>
        <p:spPr>
          <a:xfrm>
            <a:off x="2763071" y="2614171"/>
            <a:ext cx="3300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18"/>
          <p:cNvSpPr/>
          <p:nvPr/>
        </p:nvSpPr>
        <p:spPr>
          <a:xfrm>
            <a:off x="5070675" y="14873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7493100" y="14873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18"/>
          <p:cNvCxnSpPr>
            <a:stCxn id="224" idx="6"/>
            <a:endCxn id="225" idx="2"/>
          </p:cNvCxnSpPr>
          <p:nvPr/>
        </p:nvCxnSpPr>
        <p:spPr>
          <a:xfrm>
            <a:off x="5760375" y="1832200"/>
            <a:ext cx="173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18"/>
          <p:cNvSpPr/>
          <p:nvPr/>
        </p:nvSpPr>
        <p:spPr>
          <a:xfrm>
            <a:off x="5792125" y="350750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18"/>
          <p:cNvCxnSpPr>
            <a:stCxn id="224" idx="4"/>
            <a:endCxn id="227" idx="1"/>
          </p:cNvCxnSpPr>
          <p:nvPr/>
        </p:nvCxnSpPr>
        <p:spPr>
          <a:xfrm>
            <a:off x="5415525" y="2177050"/>
            <a:ext cx="477600" cy="14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18"/>
          <p:cNvSpPr/>
          <p:nvPr/>
        </p:nvSpPr>
        <p:spPr>
          <a:xfrm>
            <a:off x="6708825" y="20760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>
            <a:off x="7526475" y="29189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18"/>
          <p:cNvCxnSpPr>
            <a:stCxn id="224" idx="5"/>
            <a:endCxn id="229" idx="2"/>
          </p:cNvCxnSpPr>
          <p:nvPr/>
        </p:nvCxnSpPr>
        <p:spPr>
          <a:xfrm>
            <a:off x="5659371" y="2076046"/>
            <a:ext cx="10494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18"/>
          <p:cNvCxnSpPr>
            <a:stCxn id="225" idx="4"/>
            <a:endCxn id="230" idx="0"/>
          </p:cNvCxnSpPr>
          <p:nvPr/>
        </p:nvCxnSpPr>
        <p:spPr>
          <a:xfrm>
            <a:off x="7837950" y="2177050"/>
            <a:ext cx="33300" cy="7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18"/>
          <p:cNvCxnSpPr>
            <a:stCxn id="229" idx="5"/>
            <a:endCxn id="230" idx="1"/>
          </p:cNvCxnSpPr>
          <p:nvPr/>
        </p:nvCxnSpPr>
        <p:spPr>
          <a:xfrm>
            <a:off x="7297521" y="2664746"/>
            <a:ext cx="3300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18"/>
          <p:cNvSpPr txBox="1"/>
          <p:nvPr/>
        </p:nvSpPr>
        <p:spPr>
          <a:xfrm>
            <a:off x="402275" y="4274275"/>
            <a:ext cx="4073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Undirected</a:t>
            </a:r>
            <a:endParaRPr sz="3000"/>
          </a:p>
        </p:txBody>
      </p:sp>
      <p:sp>
        <p:nvSpPr>
          <p:cNvPr id="235" name="Google Shape;235;p18"/>
          <p:cNvSpPr txBox="1"/>
          <p:nvPr/>
        </p:nvSpPr>
        <p:spPr>
          <a:xfrm>
            <a:off x="4915175" y="4274275"/>
            <a:ext cx="4073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</a:t>
            </a:r>
            <a:r>
              <a:rPr lang="en" sz="3000"/>
              <a:t>irected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536225" y="14367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2958650" y="14367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19"/>
          <p:cNvCxnSpPr>
            <a:stCxn id="241" idx="6"/>
            <a:endCxn id="242" idx="2"/>
          </p:cNvCxnSpPr>
          <p:nvPr/>
        </p:nvCxnSpPr>
        <p:spPr>
          <a:xfrm>
            <a:off x="1225925" y="1781625"/>
            <a:ext cx="173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19"/>
          <p:cNvSpPr/>
          <p:nvPr/>
        </p:nvSpPr>
        <p:spPr>
          <a:xfrm>
            <a:off x="1257675" y="34569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19"/>
          <p:cNvCxnSpPr>
            <a:stCxn id="241" idx="4"/>
            <a:endCxn id="244" idx="1"/>
          </p:cNvCxnSpPr>
          <p:nvPr/>
        </p:nvCxnSpPr>
        <p:spPr>
          <a:xfrm>
            <a:off x="881075" y="2126475"/>
            <a:ext cx="477600" cy="14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19"/>
          <p:cNvSpPr/>
          <p:nvPr/>
        </p:nvSpPr>
        <p:spPr>
          <a:xfrm>
            <a:off x="2174375" y="202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2992025" y="28683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19"/>
          <p:cNvCxnSpPr>
            <a:stCxn id="241" idx="5"/>
            <a:endCxn id="246" idx="2"/>
          </p:cNvCxnSpPr>
          <p:nvPr/>
        </p:nvCxnSpPr>
        <p:spPr>
          <a:xfrm>
            <a:off x="1124921" y="2025471"/>
            <a:ext cx="10494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19"/>
          <p:cNvCxnSpPr>
            <a:stCxn id="242" idx="4"/>
            <a:endCxn id="247" idx="0"/>
          </p:cNvCxnSpPr>
          <p:nvPr/>
        </p:nvCxnSpPr>
        <p:spPr>
          <a:xfrm>
            <a:off x="3303500" y="2126475"/>
            <a:ext cx="33300" cy="7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19"/>
          <p:cNvCxnSpPr>
            <a:stCxn id="246" idx="5"/>
            <a:endCxn id="247" idx="1"/>
          </p:cNvCxnSpPr>
          <p:nvPr/>
        </p:nvCxnSpPr>
        <p:spPr>
          <a:xfrm>
            <a:off x="2763071" y="2614171"/>
            <a:ext cx="3300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9"/>
          <p:cNvSpPr/>
          <p:nvPr/>
        </p:nvSpPr>
        <p:spPr>
          <a:xfrm>
            <a:off x="5070675" y="14873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7493100" y="14873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19"/>
          <p:cNvCxnSpPr>
            <a:stCxn id="251" idx="6"/>
            <a:endCxn id="252" idx="2"/>
          </p:cNvCxnSpPr>
          <p:nvPr/>
        </p:nvCxnSpPr>
        <p:spPr>
          <a:xfrm>
            <a:off x="5760375" y="1832200"/>
            <a:ext cx="173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4" name="Google Shape;254;p19"/>
          <p:cNvSpPr/>
          <p:nvPr/>
        </p:nvSpPr>
        <p:spPr>
          <a:xfrm>
            <a:off x="5792125" y="350750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19"/>
          <p:cNvCxnSpPr>
            <a:stCxn id="251" idx="4"/>
            <a:endCxn id="254" idx="1"/>
          </p:cNvCxnSpPr>
          <p:nvPr/>
        </p:nvCxnSpPr>
        <p:spPr>
          <a:xfrm>
            <a:off x="5415525" y="2177050"/>
            <a:ext cx="477600" cy="14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6" name="Google Shape;256;p19"/>
          <p:cNvSpPr/>
          <p:nvPr/>
        </p:nvSpPr>
        <p:spPr>
          <a:xfrm>
            <a:off x="6708825" y="20760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7526475" y="29189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19"/>
          <p:cNvCxnSpPr>
            <a:stCxn id="251" idx="5"/>
            <a:endCxn id="256" idx="2"/>
          </p:cNvCxnSpPr>
          <p:nvPr/>
        </p:nvCxnSpPr>
        <p:spPr>
          <a:xfrm>
            <a:off x="5659371" y="2076046"/>
            <a:ext cx="10494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9" name="Google Shape;259;p19"/>
          <p:cNvCxnSpPr>
            <a:stCxn id="252" idx="4"/>
            <a:endCxn id="257" idx="0"/>
          </p:cNvCxnSpPr>
          <p:nvPr/>
        </p:nvCxnSpPr>
        <p:spPr>
          <a:xfrm>
            <a:off x="7837950" y="2177050"/>
            <a:ext cx="33300" cy="7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0" name="Google Shape;260;p19"/>
          <p:cNvCxnSpPr>
            <a:stCxn id="256" idx="5"/>
            <a:endCxn id="257" idx="1"/>
          </p:cNvCxnSpPr>
          <p:nvPr/>
        </p:nvCxnSpPr>
        <p:spPr>
          <a:xfrm>
            <a:off x="7297521" y="2664746"/>
            <a:ext cx="3300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1" name="Google Shape;261;p19"/>
          <p:cNvSpPr txBox="1"/>
          <p:nvPr/>
        </p:nvSpPr>
        <p:spPr>
          <a:xfrm>
            <a:off x="402275" y="4274275"/>
            <a:ext cx="4073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Undirected</a:t>
            </a:r>
            <a:endParaRPr sz="3000"/>
          </a:p>
        </p:txBody>
      </p:sp>
      <p:sp>
        <p:nvSpPr>
          <p:cNvPr id="262" name="Google Shape;262;p19"/>
          <p:cNvSpPr txBox="1"/>
          <p:nvPr/>
        </p:nvSpPr>
        <p:spPr>
          <a:xfrm>
            <a:off x="4915175" y="4274275"/>
            <a:ext cx="4073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Directed</a:t>
            </a:r>
            <a:endParaRPr sz="3000"/>
          </a:p>
        </p:txBody>
      </p:sp>
      <p:sp>
        <p:nvSpPr>
          <p:cNvPr id="263" name="Google Shape;263;p19"/>
          <p:cNvSpPr txBox="1"/>
          <p:nvPr/>
        </p:nvSpPr>
        <p:spPr>
          <a:xfrm>
            <a:off x="3705600" y="2969375"/>
            <a:ext cx="1732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80000"/>
                </a:solidFill>
              </a:rPr>
              <a:t>Node</a:t>
            </a:r>
            <a:endParaRPr sz="3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536225" y="14367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"/>
          <p:cNvSpPr/>
          <p:nvPr/>
        </p:nvSpPr>
        <p:spPr>
          <a:xfrm>
            <a:off x="2958650" y="14367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20"/>
          <p:cNvCxnSpPr>
            <a:stCxn id="269" idx="6"/>
            <a:endCxn id="270" idx="2"/>
          </p:cNvCxnSpPr>
          <p:nvPr/>
        </p:nvCxnSpPr>
        <p:spPr>
          <a:xfrm>
            <a:off x="1225925" y="1781625"/>
            <a:ext cx="1732800" cy="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20"/>
          <p:cNvSpPr/>
          <p:nvPr/>
        </p:nvSpPr>
        <p:spPr>
          <a:xfrm>
            <a:off x="1257675" y="34569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0"/>
          <p:cNvCxnSpPr>
            <a:stCxn id="269" idx="4"/>
            <a:endCxn id="272" idx="1"/>
          </p:cNvCxnSpPr>
          <p:nvPr/>
        </p:nvCxnSpPr>
        <p:spPr>
          <a:xfrm>
            <a:off x="881075" y="2126475"/>
            <a:ext cx="477600" cy="14316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0"/>
          <p:cNvSpPr/>
          <p:nvPr/>
        </p:nvSpPr>
        <p:spPr>
          <a:xfrm>
            <a:off x="2174375" y="202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2992025" y="28683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20"/>
          <p:cNvCxnSpPr>
            <a:stCxn id="269" idx="5"/>
            <a:endCxn id="274" idx="2"/>
          </p:cNvCxnSpPr>
          <p:nvPr/>
        </p:nvCxnSpPr>
        <p:spPr>
          <a:xfrm>
            <a:off x="1124921" y="2025471"/>
            <a:ext cx="1049400" cy="3450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0"/>
          <p:cNvCxnSpPr>
            <a:stCxn id="270" idx="4"/>
            <a:endCxn id="275" idx="0"/>
          </p:cNvCxnSpPr>
          <p:nvPr/>
        </p:nvCxnSpPr>
        <p:spPr>
          <a:xfrm>
            <a:off x="3303500" y="2126475"/>
            <a:ext cx="33300" cy="7419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0"/>
          <p:cNvCxnSpPr>
            <a:stCxn id="274" idx="5"/>
            <a:endCxn id="275" idx="1"/>
          </p:cNvCxnSpPr>
          <p:nvPr/>
        </p:nvCxnSpPr>
        <p:spPr>
          <a:xfrm>
            <a:off x="2763071" y="2614171"/>
            <a:ext cx="330000" cy="3552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0"/>
          <p:cNvSpPr/>
          <p:nvPr/>
        </p:nvSpPr>
        <p:spPr>
          <a:xfrm>
            <a:off x="5070675" y="14873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7493100" y="14873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20"/>
          <p:cNvCxnSpPr>
            <a:stCxn id="279" idx="6"/>
            <a:endCxn id="280" idx="2"/>
          </p:cNvCxnSpPr>
          <p:nvPr/>
        </p:nvCxnSpPr>
        <p:spPr>
          <a:xfrm>
            <a:off x="5760375" y="1832200"/>
            <a:ext cx="1732800" cy="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2" name="Google Shape;282;p20"/>
          <p:cNvSpPr/>
          <p:nvPr/>
        </p:nvSpPr>
        <p:spPr>
          <a:xfrm>
            <a:off x="5792125" y="350750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20"/>
          <p:cNvCxnSpPr>
            <a:stCxn id="279" idx="4"/>
            <a:endCxn id="282" idx="1"/>
          </p:cNvCxnSpPr>
          <p:nvPr/>
        </p:nvCxnSpPr>
        <p:spPr>
          <a:xfrm>
            <a:off x="5415525" y="2177050"/>
            <a:ext cx="477600" cy="14316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4" name="Google Shape;284;p20"/>
          <p:cNvSpPr/>
          <p:nvPr/>
        </p:nvSpPr>
        <p:spPr>
          <a:xfrm>
            <a:off x="6708825" y="20760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>
            <a:off x="7526475" y="2918950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0"/>
          <p:cNvCxnSpPr>
            <a:stCxn id="279" idx="5"/>
            <a:endCxn id="284" idx="2"/>
          </p:cNvCxnSpPr>
          <p:nvPr/>
        </p:nvCxnSpPr>
        <p:spPr>
          <a:xfrm>
            <a:off x="5659371" y="2076046"/>
            <a:ext cx="1049400" cy="3450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7" name="Google Shape;287;p20"/>
          <p:cNvCxnSpPr>
            <a:stCxn id="280" idx="4"/>
            <a:endCxn id="285" idx="0"/>
          </p:cNvCxnSpPr>
          <p:nvPr/>
        </p:nvCxnSpPr>
        <p:spPr>
          <a:xfrm>
            <a:off x="7837950" y="2177050"/>
            <a:ext cx="33300" cy="7419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8" name="Google Shape;288;p20"/>
          <p:cNvCxnSpPr>
            <a:stCxn id="284" idx="5"/>
            <a:endCxn id="285" idx="1"/>
          </p:cNvCxnSpPr>
          <p:nvPr/>
        </p:nvCxnSpPr>
        <p:spPr>
          <a:xfrm>
            <a:off x="7297521" y="2664746"/>
            <a:ext cx="330000" cy="3552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9" name="Google Shape;289;p20"/>
          <p:cNvSpPr txBox="1"/>
          <p:nvPr/>
        </p:nvSpPr>
        <p:spPr>
          <a:xfrm>
            <a:off x="402275" y="4274275"/>
            <a:ext cx="4073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Undirected</a:t>
            </a:r>
            <a:endParaRPr sz="3000"/>
          </a:p>
        </p:txBody>
      </p:sp>
      <p:sp>
        <p:nvSpPr>
          <p:cNvPr id="290" name="Google Shape;290;p20"/>
          <p:cNvSpPr txBox="1"/>
          <p:nvPr/>
        </p:nvSpPr>
        <p:spPr>
          <a:xfrm>
            <a:off x="4915175" y="4274275"/>
            <a:ext cx="40731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Directed</a:t>
            </a:r>
            <a:endParaRPr sz="3000"/>
          </a:p>
        </p:txBody>
      </p:sp>
      <p:sp>
        <p:nvSpPr>
          <p:cNvPr id="291" name="Google Shape;291;p20"/>
          <p:cNvSpPr txBox="1"/>
          <p:nvPr/>
        </p:nvSpPr>
        <p:spPr>
          <a:xfrm>
            <a:off x="3705600" y="2969375"/>
            <a:ext cx="17328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F6000"/>
                </a:solidFill>
              </a:rPr>
              <a:t>Edge (arc)</a:t>
            </a:r>
            <a:endParaRPr sz="3000">
              <a:solidFill>
                <a:srgbClr val="7F6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297" name="Google Shape;297;p21"/>
          <p:cNvSpPr txBox="1"/>
          <p:nvPr>
            <p:ph idx="1" type="body"/>
          </p:nvPr>
        </p:nvSpPr>
        <p:spPr>
          <a:xfrm>
            <a:off x="457200" y="1278518"/>
            <a:ext cx="82296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</a:t>
            </a:r>
            <a:r>
              <a:rPr lang="en" sz="3000"/>
              <a:t>t most one incoming edge per node</a:t>
            </a:r>
            <a:endParaRPr sz="3000"/>
          </a:p>
        </p:txBody>
      </p:sp>
      <p:sp>
        <p:nvSpPr>
          <p:cNvPr id="298" name="Google Shape;298;p21"/>
          <p:cNvSpPr/>
          <p:nvPr/>
        </p:nvSpPr>
        <p:spPr>
          <a:xfrm>
            <a:off x="4227150" y="19825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3508700" y="311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4888100" y="311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>
            <a:off x="488810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>
            <a:off x="306280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397545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21"/>
          <p:cNvCxnSpPr>
            <a:stCxn id="298" idx="3"/>
            <a:endCxn id="299" idx="0"/>
          </p:cNvCxnSpPr>
          <p:nvPr/>
        </p:nvCxnSpPr>
        <p:spPr>
          <a:xfrm flipH="1">
            <a:off x="3853554" y="2571221"/>
            <a:ext cx="4746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5" name="Google Shape;305;p21"/>
          <p:cNvCxnSpPr>
            <a:stCxn id="298" idx="5"/>
            <a:endCxn id="300" idx="0"/>
          </p:cNvCxnSpPr>
          <p:nvPr/>
        </p:nvCxnSpPr>
        <p:spPr>
          <a:xfrm>
            <a:off x="4815846" y="2571221"/>
            <a:ext cx="4170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6" name="Google Shape;306;p21"/>
          <p:cNvCxnSpPr>
            <a:stCxn id="299" idx="3"/>
            <a:endCxn id="302" idx="0"/>
          </p:cNvCxnSpPr>
          <p:nvPr/>
        </p:nvCxnSpPr>
        <p:spPr>
          <a:xfrm flipH="1">
            <a:off x="3407504" y="3704171"/>
            <a:ext cx="2022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7" name="Google Shape;307;p21"/>
          <p:cNvCxnSpPr>
            <a:stCxn id="299" idx="5"/>
            <a:endCxn id="303" idx="0"/>
          </p:cNvCxnSpPr>
          <p:nvPr/>
        </p:nvCxnSpPr>
        <p:spPr>
          <a:xfrm>
            <a:off x="4097396" y="3704171"/>
            <a:ext cx="2229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8" name="Google Shape;308;p21"/>
          <p:cNvCxnSpPr>
            <a:stCxn id="300" idx="4"/>
            <a:endCxn id="301" idx="0"/>
          </p:cNvCxnSpPr>
          <p:nvPr/>
        </p:nvCxnSpPr>
        <p:spPr>
          <a:xfrm>
            <a:off x="5232950" y="3805175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4227150" y="19825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3508700" y="311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>
            <a:off x="4888100" y="311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488810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306280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397545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22"/>
          <p:cNvCxnSpPr>
            <a:stCxn id="314" idx="3"/>
            <a:endCxn id="315" idx="0"/>
          </p:cNvCxnSpPr>
          <p:nvPr/>
        </p:nvCxnSpPr>
        <p:spPr>
          <a:xfrm flipH="1">
            <a:off x="3853554" y="2571221"/>
            <a:ext cx="4746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1" name="Google Shape;321;p22"/>
          <p:cNvCxnSpPr>
            <a:stCxn id="314" idx="5"/>
            <a:endCxn id="316" idx="0"/>
          </p:cNvCxnSpPr>
          <p:nvPr/>
        </p:nvCxnSpPr>
        <p:spPr>
          <a:xfrm>
            <a:off x="4815846" y="2571221"/>
            <a:ext cx="4170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2" name="Google Shape;322;p22"/>
          <p:cNvCxnSpPr>
            <a:stCxn id="315" idx="3"/>
            <a:endCxn id="318" idx="0"/>
          </p:cNvCxnSpPr>
          <p:nvPr/>
        </p:nvCxnSpPr>
        <p:spPr>
          <a:xfrm flipH="1">
            <a:off x="3407504" y="3704171"/>
            <a:ext cx="2022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3" name="Google Shape;323;p22"/>
          <p:cNvCxnSpPr>
            <a:stCxn id="315" idx="5"/>
            <a:endCxn id="319" idx="0"/>
          </p:cNvCxnSpPr>
          <p:nvPr/>
        </p:nvCxnSpPr>
        <p:spPr>
          <a:xfrm>
            <a:off x="4097396" y="3704171"/>
            <a:ext cx="2229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4" name="Google Shape;324;p22"/>
          <p:cNvCxnSpPr>
            <a:stCxn id="316" idx="4"/>
            <a:endCxn id="317" idx="0"/>
          </p:cNvCxnSpPr>
          <p:nvPr/>
        </p:nvCxnSpPr>
        <p:spPr>
          <a:xfrm>
            <a:off x="5232950" y="3805175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5" name="Google Shape;325;p22"/>
          <p:cNvSpPr txBox="1"/>
          <p:nvPr/>
        </p:nvSpPr>
        <p:spPr>
          <a:xfrm>
            <a:off x="5276150" y="1939475"/>
            <a:ext cx="1732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FF"/>
                </a:solidFill>
              </a:rPr>
              <a:t>Root</a:t>
            </a:r>
            <a:endParaRPr sz="30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Trees</a:t>
            </a: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4227150" y="19825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3508700" y="311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4888100" y="311547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"/>
          <p:cNvSpPr/>
          <p:nvPr/>
        </p:nvSpPr>
        <p:spPr>
          <a:xfrm>
            <a:off x="488810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335" name="Google Shape;335;p23"/>
          <p:cNvSpPr/>
          <p:nvPr/>
        </p:nvSpPr>
        <p:spPr>
          <a:xfrm>
            <a:off x="306280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336" name="Google Shape;336;p23"/>
          <p:cNvSpPr/>
          <p:nvPr/>
        </p:nvSpPr>
        <p:spPr>
          <a:xfrm>
            <a:off x="3975450" y="4248425"/>
            <a:ext cx="689700" cy="6897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</a:endParaRPr>
          </a:p>
        </p:txBody>
      </p:sp>
      <p:cxnSp>
        <p:nvCxnSpPr>
          <p:cNvPr id="337" name="Google Shape;337;p23"/>
          <p:cNvCxnSpPr>
            <a:stCxn id="331" idx="3"/>
            <a:endCxn id="332" idx="0"/>
          </p:cNvCxnSpPr>
          <p:nvPr/>
        </p:nvCxnSpPr>
        <p:spPr>
          <a:xfrm flipH="1">
            <a:off x="3853554" y="2571221"/>
            <a:ext cx="4746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8" name="Google Shape;338;p23"/>
          <p:cNvCxnSpPr>
            <a:stCxn id="331" idx="5"/>
            <a:endCxn id="333" idx="0"/>
          </p:cNvCxnSpPr>
          <p:nvPr/>
        </p:nvCxnSpPr>
        <p:spPr>
          <a:xfrm>
            <a:off x="4815846" y="2571221"/>
            <a:ext cx="4170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9" name="Google Shape;339;p23"/>
          <p:cNvCxnSpPr>
            <a:stCxn id="332" idx="3"/>
            <a:endCxn id="335" idx="0"/>
          </p:cNvCxnSpPr>
          <p:nvPr/>
        </p:nvCxnSpPr>
        <p:spPr>
          <a:xfrm flipH="1">
            <a:off x="3407504" y="3704171"/>
            <a:ext cx="2022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0" name="Google Shape;340;p23"/>
          <p:cNvCxnSpPr>
            <a:stCxn id="332" idx="5"/>
            <a:endCxn id="336" idx="0"/>
          </p:cNvCxnSpPr>
          <p:nvPr/>
        </p:nvCxnSpPr>
        <p:spPr>
          <a:xfrm>
            <a:off x="4097396" y="3704171"/>
            <a:ext cx="2229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1" name="Google Shape;341;p23"/>
          <p:cNvCxnSpPr>
            <a:stCxn id="333" idx="4"/>
            <a:endCxn id="334" idx="0"/>
          </p:cNvCxnSpPr>
          <p:nvPr/>
        </p:nvCxnSpPr>
        <p:spPr>
          <a:xfrm>
            <a:off x="5232950" y="3805175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2" name="Google Shape;342;p23"/>
          <p:cNvSpPr txBox="1"/>
          <p:nvPr/>
        </p:nvSpPr>
        <p:spPr>
          <a:xfrm>
            <a:off x="5893925" y="4205375"/>
            <a:ext cx="1732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74E13"/>
                </a:solidFill>
              </a:rPr>
              <a:t>Leaf</a:t>
            </a:r>
            <a:endParaRPr sz="30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esson-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